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50"/>
  </p:notesMasterIdLst>
  <p:sldIdLst>
    <p:sldId id="302" r:id="rId3"/>
    <p:sldId id="258" r:id="rId4"/>
    <p:sldId id="303" r:id="rId5"/>
    <p:sldId id="259" r:id="rId6"/>
    <p:sldId id="260" r:id="rId7"/>
    <p:sldId id="257" r:id="rId8"/>
    <p:sldId id="304" r:id="rId9"/>
    <p:sldId id="261" r:id="rId10"/>
    <p:sldId id="262" r:id="rId11"/>
    <p:sldId id="263" r:id="rId12"/>
    <p:sldId id="265" r:id="rId13"/>
    <p:sldId id="266" r:id="rId14"/>
    <p:sldId id="267" r:id="rId15"/>
    <p:sldId id="305" r:id="rId16"/>
    <p:sldId id="299" r:id="rId17"/>
    <p:sldId id="269" r:id="rId18"/>
    <p:sldId id="270" r:id="rId19"/>
    <p:sldId id="272" r:id="rId20"/>
    <p:sldId id="306" r:id="rId21"/>
    <p:sldId id="274" r:id="rId22"/>
    <p:sldId id="277" r:id="rId23"/>
    <p:sldId id="307" r:id="rId24"/>
    <p:sldId id="308" r:id="rId25"/>
    <p:sldId id="309" r:id="rId26"/>
    <p:sldId id="278" r:id="rId27"/>
    <p:sldId id="310" r:id="rId28"/>
    <p:sldId id="311" r:id="rId29"/>
    <p:sldId id="280" r:id="rId30"/>
    <p:sldId id="281" r:id="rId31"/>
    <p:sldId id="282" r:id="rId32"/>
    <p:sldId id="283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56" y="-3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August 26,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August 26,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CMPTR: Chapter 00, Chapter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848600" cy="860425"/>
          </a:xfrm>
        </p:spPr>
        <p:txBody>
          <a:bodyPr/>
          <a:lstStyle/>
          <a:p>
            <a:r>
              <a:rPr lang="en-US" dirty="0"/>
              <a:t>Chapter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64008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Enhancing </a:t>
            </a:r>
            <a:r>
              <a:rPr lang="en-US" sz="3200"/>
              <a:t>a </a:t>
            </a:r>
            <a:r>
              <a:rPr lang="en-US" sz="3200" smtClean="0"/>
              <a:t>Document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13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153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You can modify the structure of a table by adding or removing rows and columns. </a:t>
            </a:r>
          </a:p>
          <a:p>
            <a:r>
              <a:rPr lang="en-US" dirty="0" smtClean="0"/>
              <a:t>You use the  </a:t>
            </a:r>
            <a:r>
              <a:rPr lang="en-US" dirty="0"/>
              <a:t>Rows &amp; Columns group on the Table Tools </a:t>
            </a:r>
            <a:r>
              <a:rPr lang="en-US" dirty="0" smtClean="0"/>
              <a:t>layout tab.</a:t>
            </a:r>
          </a:p>
          <a:p>
            <a:r>
              <a:rPr lang="en-US" dirty="0"/>
              <a:t>To delete the contents of a cell, row, column, or table, select the parts of the table containing the contents you want to delete, and then press the Delete key.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a Row or Column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1" y="4724400"/>
            <a:ext cx="40259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4800600"/>
          </a:xfrm>
        </p:spPr>
        <p:txBody>
          <a:bodyPr/>
          <a:lstStyle/>
          <a:p>
            <a:r>
              <a:rPr lang="en-US" dirty="0" smtClean="0"/>
              <a:t>You can change a column’s width by dragging the column’s right border to a new position.</a:t>
            </a:r>
          </a:p>
          <a:p>
            <a:r>
              <a:rPr lang="en-US" dirty="0" smtClean="0"/>
              <a:t>You can double-click a column border to make the column width adjust automatically to accommodate the widest entry in the column. </a:t>
            </a:r>
          </a:p>
          <a:p>
            <a:r>
              <a:rPr lang="en-US" dirty="0" smtClean="0"/>
              <a:t>Position the cursor over the line between the two columns, the double-headed arrow will appear, then double click.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Changing Column Widths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3581400"/>
          </a:xfrm>
        </p:spPr>
        <p:txBody>
          <a:bodyPr/>
          <a:lstStyle/>
          <a:p>
            <a:r>
              <a:rPr lang="en-US" dirty="0"/>
              <a:t>You can sort a table based on the contents of one of </a:t>
            </a:r>
            <a:r>
              <a:rPr lang="en-US" dirty="0" smtClean="0"/>
              <a:t>the </a:t>
            </a:r>
            <a:r>
              <a:rPr lang="en-US" dirty="0"/>
              <a:t>columns in alphabetical, numerical, or </a:t>
            </a:r>
            <a:r>
              <a:rPr lang="en-US" dirty="0" smtClean="0"/>
              <a:t>chronological </a:t>
            </a:r>
            <a:r>
              <a:rPr lang="en-US" dirty="0"/>
              <a:t>order.</a:t>
            </a:r>
          </a:p>
          <a:p>
            <a:r>
              <a:rPr lang="en-US" dirty="0" smtClean="0"/>
              <a:t>You can sort a table based on the contents of one of the columns.</a:t>
            </a:r>
          </a:p>
          <a:p>
            <a:pPr lvl="1"/>
            <a:r>
              <a:rPr lang="en-US" dirty="0" smtClean="0"/>
              <a:t>Alphabetical</a:t>
            </a:r>
          </a:p>
          <a:p>
            <a:pPr lvl="1"/>
            <a:r>
              <a:rPr lang="en-US" dirty="0" smtClean="0"/>
              <a:t>Numerical</a:t>
            </a:r>
          </a:p>
          <a:p>
            <a:pPr lvl="1"/>
            <a:r>
              <a:rPr lang="en-US" dirty="0" smtClean="0"/>
              <a:t>Chronological</a:t>
            </a:r>
          </a:p>
          <a:p>
            <a:pPr lvl="1"/>
            <a:r>
              <a:rPr lang="en-US" dirty="0" smtClean="0"/>
              <a:t>Ascending</a:t>
            </a:r>
          </a:p>
          <a:p>
            <a:pPr lvl="1"/>
            <a:r>
              <a:rPr lang="en-US" dirty="0" smtClean="0"/>
              <a:t>Descending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Sorting Rows in a Table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109330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64484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153400" cy="4800600"/>
          </a:xfrm>
        </p:spPr>
        <p:txBody>
          <a:bodyPr/>
          <a:lstStyle/>
          <a:p>
            <a:r>
              <a:rPr lang="en-US" dirty="0" smtClean="0"/>
              <a:t>Word includes a variety of built-in styles that you can use to add borders, shading, and color to tables.</a:t>
            </a:r>
          </a:p>
          <a:p>
            <a:r>
              <a:rPr lang="en-US" b="1" dirty="0" smtClean="0"/>
              <a:t>Banded rows (banded columns)</a:t>
            </a:r>
            <a:r>
              <a:rPr lang="en-US" dirty="0" smtClean="0"/>
              <a:t>: Formatting that displays alternate rows (or columns) in a table with different fill colors.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 Tables with Table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 Tables with Table Styles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1" y="1322540"/>
            <a:ext cx="8656320" cy="412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934200" y="1870501"/>
            <a:ext cx="1861159" cy="830997"/>
            <a:chOff x="6934200" y="1870501"/>
            <a:chExt cx="1861159" cy="830997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934200" y="2286000"/>
              <a:ext cx="685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52359" y="1870501"/>
              <a:ext cx="1143000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More Button</a:t>
              </a:r>
              <a:endParaRPr lang="en-US" sz="2400" dirty="0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1" y="1322540"/>
            <a:ext cx="8680704" cy="46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1" y="1322540"/>
            <a:ext cx="8705088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1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990600"/>
          </a:xfrm>
        </p:spPr>
        <p:txBody>
          <a:bodyPr/>
          <a:lstStyle/>
          <a:p>
            <a:r>
              <a:rPr lang="en-US" dirty="0" smtClean="0"/>
              <a:t>You can change the alignment of text in cells and you can change the alignment of the entire table.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Aligning Tables and Text in Tables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4514"/>
            <a:ext cx="8680704" cy="410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03720" y="2286000"/>
            <a:ext cx="64008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" y="1905000"/>
            <a:ext cx="8656320" cy="4059936"/>
            <a:chOff x="228600" y="1971466"/>
            <a:chExt cx="8656320" cy="405993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71466"/>
              <a:ext cx="8656320" cy="4059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903720" y="2316480"/>
              <a:ext cx="64008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6408" y="1862328"/>
            <a:ext cx="8680704" cy="4145280"/>
            <a:chOff x="234696" y="1828800"/>
            <a:chExt cx="8680704" cy="4145280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96" y="1828800"/>
              <a:ext cx="8680704" cy="414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922008" y="2252472"/>
              <a:ext cx="64008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orientation is the way a page is turned </a:t>
            </a:r>
          </a:p>
          <a:p>
            <a:pPr lvl="1"/>
            <a:r>
              <a:rPr lang="en-US" dirty="0" smtClean="0"/>
              <a:t>Portrait </a:t>
            </a:r>
            <a:r>
              <a:rPr lang="en-US" dirty="0"/>
              <a:t>orientation The layout of a page taller </a:t>
            </a:r>
            <a:r>
              <a:rPr lang="en-US" dirty="0" smtClean="0"/>
              <a:t>than </a:t>
            </a:r>
            <a:r>
              <a:rPr lang="en-US" dirty="0"/>
              <a:t>it is wide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Landscape </a:t>
            </a:r>
            <a:r>
              <a:rPr lang="en-US" dirty="0"/>
              <a:t>orientation The layout of a page wider than </a:t>
            </a:r>
            <a:r>
              <a:rPr lang="en-US" dirty="0" smtClean="0"/>
              <a:t>it </a:t>
            </a:r>
            <a:r>
              <a:rPr lang="en-US" dirty="0"/>
              <a:t>is tall. </a:t>
            </a:r>
            <a:endParaRPr lang="en-US" dirty="0" smtClean="0"/>
          </a:p>
          <a:p>
            <a:r>
              <a:rPr lang="en-US" dirty="0" smtClean="0"/>
              <a:t>You can easily change the orientation of a document using the Orientation button in the Page Setup group on the Page Layout tab.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Changing the Page Orientation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419600"/>
            <a:ext cx="79533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Inserting a Section Break</a:t>
            </a:r>
          </a:p>
          <a:p>
            <a:pPr lvl="1"/>
            <a:r>
              <a:rPr lang="en-US" dirty="0" smtClean="0"/>
              <a:t>Formatting a Section Differently from the Rest of the Document</a:t>
            </a:r>
          </a:p>
          <a:p>
            <a:pPr lvl="1"/>
            <a:r>
              <a:rPr lang="en-US" dirty="0" smtClean="0"/>
              <a:t>Adding Different Headers and Footers in Sections</a:t>
            </a:r>
          </a:p>
          <a:p>
            <a:r>
              <a:rPr lang="en-US" dirty="0" smtClean="0"/>
              <a:t>A section - </a:t>
            </a:r>
            <a:r>
              <a:rPr lang="en-US" dirty="0"/>
              <a:t>part of a document that can have its own </a:t>
            </a:r>
            <a:r>
              <a:rPr lang="en-US" dirty="0" smtClean="0"/>
              <a:t>page level </a:t>
            </a:r>
            <a:r>
              <a:rPr lang="en-US" dirty="0"/>
              <a:t>formatting and properties.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Working with Document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86800" cy="2667000"/>
          </a:xfrm>
        </p:spPr>
        <p:txBody>
          <a:bodyPr/>
          <a:lstStyle/>
          <a:p>
            <a:r>
              <a:rPr lang="en-US" dirty="0" smtClean="0"/>
              <a:t>To insert a </a:t>
            </a:r>
            <a:r>
              <a:rPr lang="en-US" b="1" dirty="0" smtClean="0"/>
              <a:t>section break</a:t>
            </a:r>
            <a:r>
              <a:rPr lang="en-US" dirty="0" smtClean="0"/>
              <a:t>, use the Breaks button in the Page Setup group on the Page Layout tab to select the type of section break you want to insert. </a:t>
            </a:r>
          </a:p>
          <a:p>
            <a:r>
              <a:rPr lang="en-US" dirty="0" smtClean="0"/>
              <a:t>Section break - a </a:t>
            </a:r>
            <a:r>
              <a:rPr lang="en-US" dirty="0"/>
              <a:t>formatting mark in a document that </a:t>
            </a:r>
            <a:r>
              <a:rPr lang="en-US" dirty="0" smtClean="0"/>
              <a:t>indicates </a:t>
            </a:r>
            <a:r>
              <a:rPr lang="en-US" dirty="0"/>
              <a:t>the start of a new section.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a Section Break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a Section Break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54066"/>
            <a:ext cx="5017770" cy="409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038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Next Page—inserts a section break and forces a </a:t>
            </a:r>
            <a:r>
              <a:rPr lang="en-US" dirty="0" smtClean="0"/>
              <a:t>new </a:t>
            </a:r>
            <a:r>
              <a:rPr lang="en-US" dirty="0"/>
              <a:t>page to start after the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Continuous—inserts </a:t>
            </a:r>
            <a:r>
              <a:rPr lang="en-US" dirty="0"/>
              <a:t>a section break without </a:t>
            </a:r>
            <a:r>
              <a:rPr lang="en-US" dirty="0" smtClean="0"/>
              <a:t>starting </a:t>
            </a:r>
            <a:r>
              <a:rPr lang="en-US" dirty="0"/>
              <a:t>a new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Even </a:t>
            </a:r>
            <a:r>
              <a:rPr lang="en-US" dirty="0"/>
              <a:t>Page—inserts a section break and forces a </a:t>
            </a:r>
            <a:r>
              <a:rPr lang="en-US" dirty="0" smtClean="0"/>
              <a:t>new </a:t>
            </a:r>
            <a:r>
              <a:rPr lang="en-US" dirty="0"/>
              <a:t>page to start on the next even-numbered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Odd </a:t>
            </a:r>
            <a:r>
              <a:rPr lang="en-US" dirty="0"/>
              <a:t>Page—inserts a section break and forces </a:t>
            </a:r>
            <a:r>
              <a:rPr lang="en-US" dirty="0" smtClean="0"/>
              <a:t>a </a:t>
            </a:r>
            <a:r>
              <a:rPr lang="en-US" dirty="0"/>
              <a:t>new page to start on </a:t>
            </a:r>
            <a:r>
              <a:rPr lang="en-US" dirty="0" smtClean="0"/>
              <a:t>he </a:t>
            </a:r>
            <a:r>
              <a:rPr lang="en-US" dirty="0"/>
              <a:t>next odd-numbered </a:t>
            </a:r>
            <a:r>
              <a:rPr lang="en-US" dirty="0" smtClean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8662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/>
          <a:lstStyle/>
          <a:p>
            <a:r>
              <a:rPr lang="en-US" dirty="0" smtClean="0"/>
              <a:t>Create and modify tables</a:t>
            </a:r>
          </a:p>
          <a:p>
            <a:r>
              <a:rPr lang="en-US" dirty="0" smtClean="0"/>
              <a:t>Change the page orientation</a:t>
            </a:r>
          </a:p>
          <a:p>
            <a:r>
              <a:rPr lang="en-US" dirty="0" smtClean="0"/>
              <a:t>Divide a document into sections</a:t>
            </a:r>
          </a:p>
          <a:p>
            <a:r>
              <a:rPr lang="en-US" dirty="0" smtClean="0"/>
              <a:t>Insert and modify </a:t>
            </a:r>
            <a:r>
              <a:rPr lang="en-US" dirty="0" smtClean="0"/>
              <a:t>graphics</a:t>
            </a:r>
          </a:p>
          <a:p>
            <a:r>
              <a:rPr lang="en-US" dirty="0"/>
              <a:t>Add WordArt</a:t>
            </a:r>
          </a:p>
          <a:p>
            <a:r>
              <a:rPr lang="en-US" dirty="0"/>
              <a:t>Wrap text around graphics</a:t>
            </a:r>
          </a:p>
          <a:p>
            <a:r>
              <a:rPr lang="en-US" dirty="0"/>
              <a:t>Work with columns</a:t>
            </a:r>
          </a:p>
          <a:p>
            <a:r>
              <a:rPr lang="en-US" dirty="0"/>
              <a:t>Work with building blocks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Formatting a Section Differently from the Rest of the Document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153400" cy="4800600"/>
          </a:xfrm>
        </p:spPr>
        <p:txBody>
          <a:bodyPr/>
          <a:lstStyle/>
          <a:p>
            <a:r>
              <a:rPr lang="en-US" dirty="0" smtClean="0"/>
              <a:t>Once you have inserted a section break, you can format each section separately. </a:t>
            </a:r>
          </a:p>
          <a:p>
            <a:r>
              <a:rPr lang="en-US" dirty="0"/>
              <a:t>One of the advantages of dividing a document into sections is that the headers and footers in each section can differ.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4196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Inserting Clip Art</a:t>
            </a:r>
          </a:p>
          <a:p>
            <a:pPr lvl="1"/>
            <a:r>
              <a:rPr lang="en-US" dirty="0" smtClean="0"/>
              <a:t>Examining a Selected Object</a:t>
            </a:r>
          </a:p>
          <a:p>
            <a:pPr lvl="1"/>
            <a:r>
              <a:rPr lang="en-US" dirty="0" smtClean="0"/>
              <a:t>Resizing a Graphic</a:t>
            </a:r>
          </a:p>
          <a:p>
            <a:pPr lvl="1"/>
            <a:r>
              <a:rPr lang="en-US" dirty="0" smtClean="0"/>
              <a:t>Cropping a Photo</a:t>
            </a:r>
          </a:p>
          <a:p>
            <a:pPr lvl="1"/>
            <a:r>
              <a:rPr lang="en-US" dirty="0" smtClean="0"/>
              <a:t>Formatting a Picture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and Modifying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5486400"/>
          </a:xfrm>
        </p:spPr>
        <p:txBody>
          <a:bodyPr>
            <a:normAutofit/>
          </a:bodyPr>
          <a:lstStyle/>
          <a:p>
            <a:r>
              <a:rPr lang="en-US" dirty="0"/>
              <a:t>A graphic is a picture, shape, design, graph, chart, </a:t>
            </a:r>
            <a:r>
              <a:rPr lang="en-US" dirty="0" smtClean="0"/>
              <a:t>or diagram. </a:t>
            </a:r>
          </a:p>
          <a:p>
            <a:r>
              <a:rPr lang="en-US" dirty="0" smtClean="0"/>
              <a:t>An </a:t>
            </a:r>
            <a:r>
              <a:rPr lang="en-US" dirty="0"/>
              <a:t>object is </a:t>
            </a:r>
            <a:r>
              <a:rPr lang="en-US" dirty="0" smtClean="0"/>
              <a:t>anything </a:t>
            </a:r>
            <a:r>
              <a:rPr lang="en-US" dirty="0"/>
              <a:t>in a document or other </a:t>
            </a:r>
            <a:r>
              <a:rPr lang="en-US" dirty="0" smtClean="0"/>
              <a:t>file </a:t>
            </a:r>
            <a:r>
              <a:rPr lang="en-US" dirty="0"/>
              <a:t>that can be treated </a:t>
            </a:r>
            <a:r>
              <a:rPr lang="en-US" dirty="0" smtClean="0"/>
              <a:t>as </a:t>
            </a:r>
            <a:r>
              <a:rPr lang="en-US" dirty="0"/>
              <a:t>a whole</a:t>
            </a:r>
            <a:r>
              <a:rPr lang="en-US" dirty="0" smtClean="0"/>
              <a:t>.</a:t>
            </a:r>
          </a:p>
          <a:p>
            <a:r>
              <a:rPr lang="en-US" dirty="0"/>
              <a:t>Graphics are saved in a variety of </a:t>
            </a:r>
            <a:r>
              <a:rPr lang="en-US" dirty="0" smtClean="0"/>
              <a:t>file </a:t>
            </a:r>
            <a:r>
              <a:rPr lang="en-US" dirty="0"/>
              <a:t>types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Graphics can be defined as</a:t>
            </a:r>
          </a:p>
          <a:p>
            <a:pPr lvl="1"/>
            <a:r>
              <a:rPr lang="en-US" dirty="0"/>
              <a:t> A </a:t>
            </a:r>
            <a:r>
              <a:rPr lang="en-US" dirty="0" smtClean="0"/>
              <a:t>bitmap - </a:t>
            </a:r>
            <a:r>
              <a:rPr lang="en-US" dirty="0"/>
              <a:t>a grid (or “map”) of square colored dots that </a:t>
            </a:r>
            <a:r>
              <a:rPr lang="en-US" dirty="0" smtClean="0"/>
              <a:t>form </a:t>
            </a:r>
            <a:r>
              <a:rPr lang="en-US" dirty="0"/>
              <a:t>a picture. The colored dots are pixels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A vector </a:t>
            </a:r>
            <a:r>
              <a:rPr lang="en-US" dirty="0" smtClean="0"/>
              <a:t>graphic is </a:t>
            </a:r>
            <a:r>
              <a:rPr lang="en-US" dirty="0"/>
              <a:t>composed of straight and curved lines and is stored as </a:t>
            </a:r>
            <a:r>
              <a:rPr lang="en-US" dirty="0" smtClean="0"/>
              <a:t>a </a:t>
            </a:r>
            <a:r>
              <a:rPr lang="en-US" dirty="0"/>
              <a:t>mathematical formula.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Windows Bitmap </a:t>
            </a:r>
          </a:p>
          <a:p>
            <a:pPr lvl="1"/>
            <a:r>
              <a:rPr lang="en-US" dirty="0" smtClean="0"/>
              <a:t>bmp </a:t>
            </a:r>
          </a:p>
          <a:p>
            <a:pPr lvl="1"/>
            <a:r>
              <a:rPr lang="en-US" dirty="0" smtClean="0"/>
              <a:t>bitmap</a:t>
            </a:r>
          </a:p>
          <a:p>
            <a:r>
              <a:rPr lang="en-US" dirty="0"/>
              <a:t> </a:t>
            </a:r>
            <a:r>
              <a:rPr lang="en-US" dirty="0" smtClean="0"/>
              <a:t>Graphic Interchange Format.</a:t>
            </a:r>
          </a:p>
          <a:p>
            <a:pPr lvl="1"/>
            <a:r>
              <a:rPr lang="en-US" dirty="0" smtClean="0"/>
              <a:t>gif</a:t>
            </a:r>
          </a:p>
          <a:p>
            <a:pPr lvl="1"/>
            <a:r>
              <a:rPr lang="en-US" dirty="0" smtClean="0"/>
              <a:t>bitmap</a:t>
            </a:r>
          </a:p>
          <a:p>
            <a:r>
              <a:rPr lang="en-US" dirty="0" smtClean="0"/>
              <a:t>Portable Network Graphic</a:t>
            </a:r>
          </a:p>
          <a:p>
            <a:pPr lvl="1"/>
            <a:r>
              <a:rPr lang="en-US" dirty="0" err="1" smtClean="0"/>
              <a:t>png</a:t>
            </a:r>
            <a:endParaRPr lang="en-US" dirty="0" smtClean="0"/>
          </a:p>
          <a:p>
            <a:pPr lvl="1"/>
            <a:r>
              <a:rPr lang="en-US" dirty="0" smtClean="0"/>
              <a:t>bitmap</a:t>
            </a:r>
          </a:p>
          <a:p>
            <a:r>
              <a:rPr lang="en-US" dirty="0" smtClean="0"/>
              <a:t>Joint Photographic Experts Group</a:t>
            </a:r>
          </a:p>
          <a:p>
            <a:pPr lvl="1"/>
            <a:r>
              <a:rPr lang="en-US" dirty="0" smtClean="0"/>
              <a:t>jpg</a:t>
            </a:r>
          </a:p>
          <a:p>
            <a:pPr lvl="1"/>
            <a:r>
              <a:rPr lang="en-US" dirty="0" smtClean="0"/>
              <a:t>bitmap</a:t>
            </a:r>
          </a:p>
          <a:p>
            <a:r>
              <a:rPr lang="en-US" dirty="0" smtClean="0"/>
              <a:t>Complete list on page 398 of book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Graphics File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5486400"/>
          </a:xfrm>
        </p:spPr>
        <p:txBody>
          <a:bodyPr>
            <a:normAutofit/>
          </a:bodyPr>
          <a:lstStyle/>
          <a:p>
            <a:r>
              <a:rPr lang="en-US" dirty="0"/>
              <a:t>Clip art can be electronic illustrations, photographs, </a:t>
            </a:r>
            <a:r>
              <a:rPr lang="en-US" dirty="0" smtClean="0"/>
              <a:t>video, and </a:t>
            </a:r>
            <a:r>
              <a:rPr lang="en-US" dirty="0"/>
              <a:t>audio stored in collections so that you can </a:t>
            </a:r>
            <a:r>
              <a:rPr lang="en-US" dirty="0" smtClean="0"/>
              <a:t>easily </a:t>
            </a:r>
            <a:r>
              <a:rPr lang="en-US" dirty="0"/>
              <a:t>locate and insert them into </a:t>
            </a:r>
            <a:r>
              <a:rPr lang="en-US" dirty="0" smtClean="0"/>
              <a:t>documents</a:t>
            </a:r>
          </a:p>
          <a:p>
            <a:r>
              <a:rPr lang="en-US" dirty="0"/>
              <a:t> A small </a:t>
            </a:r>
            <a:r>
              <a:rPr lang="en-US" dirty="0" smtClean="0"/>
              <a:t>collection </a:t>
            </a:r>
            <a:r>
              <a:rPr lang="en-US" dirty="0"/>
              <a:t>of clip art is installed on your computer with </a:t>
            </a:r>
            <a:r>
              <a:rPr lang="en-US" dirty="0" smtClean="0"/>
              <a:t>Office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also download more clip art from the </a:t>
            </a:r>
            <a:r>
              <a:rPr lang="en-US" dirty="0" smtClean="0"/>
              <a:t>Microsoft </a:t>
            </a:r>
            <a:r>
              <a:rPr lang="en-US" dirty="0"/>
              <a:t>Web site, Off ce.com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Clip Art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9" y="10668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28800" y="1295400"/>
            <a:ext cx="64008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83494" y="1676400"/>
            <a:ext cx="4450706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Clip Art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914400"/>
            <a:ext cx="31813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14400"/>
            <a:ext cx="31432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914400"/>
            <a:ext cx="31337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Selecting an </a:t>
            </a:r>
            <a:r>
              <a:rPr lang="en-US" dirty="0"/>
              <a:t>Object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4375"/>
            <a:ext cx="5562600" cy="387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1700" y="2895600"/>
            <a:ext cx="4572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To work with or delete any object in a document, such as clip art or a table, you first need to select that </a:t>
            </a:r>
            <a:r>
              <a:rPr lang="en-US" sz="2400" dirty="0" smtClean="0"/>
              <a:t>object by clicking on it.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91640" y="1528175"/>
            <a:ext cx="5547360" cy="3947160"/>
            <a:chOff x="1691640" y="1528175"/>
            <a:chExt cx="5547360" cy="394716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40" y="1528175"/>
              <a:ext cx="5547360" cy="394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09591" y="3048000"/>
              <a:ext cx="4572000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When most objects are selected, a </a:t>
              </a:r>
              <a:r>
                <a:rPr lang="en-US" sz="2400" b="1" dirty="0"/>
                <a:t>selection box</a:t>
              </a:r>
              <a:r>
                <a:rPr lang="en-US" sz="2400" dirty="0"/>
                <a:t> surrounds the object.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410200" y="2057400"/>
              <a:ext cx="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752600" y="3648164"/>
              <a:ext cx="45699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781591" y="3648164"/>
              <a:ext cx="381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352800" y="4248329"/>
              <a:ext cx="0" cy="122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676400" y="1524000"/>
            <a:ext cx="5547360" cy="3947160"/>
            <a:chOff x="1676400" y="1524000"/>
            <a:chExt cx="5547360" cy="3947160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524000"/>
              <a:ext cx="5547360" cy="394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261261" y="2615952"/>
              <a:ext cx="4572000" cy="193899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r>
                <a:rPr lang="en-US" sz="2400" b="1" dirty="0"/>
                <a:t> Sizing handle</a:t>
              </a:r>
              <a:r>
                <a:rPr lang="en-US" sz="2400" dirty="0"/>
                <a:t> is a small circle that appears at the corner of a selection box or a square that appears on the side of a selection box.</a:t>
              </a:r>
              <a:endParaRPr lang="en-US" sz="24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1766796" y="2021659"/>
              <a:ext cx="609600" cy="7215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465320" y="2021659"/>
              <a:ext cx="0" cy="5942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629400" y="4343400"/>
              <a:ext cx="510540" cy="10557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629400" y="2021660"/>
              <a:ext cx="495300" cy="7215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789656" y="4495800"/>
              <a:ext cx="648744" cy="9033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34" idx="2"/>
            </p:cNvCxnSpPr>
            <p:nvPr/>
          </p:nvCxnSpPr>
          <p:spPr>
            <a:xfrm flipH="1">
              <a:off x="4450080" y="4452163"/>
              <a:ext cx="7620" cy="1018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Rounded Rectangle 47"/>
          <p:cNvSpPr/>
          <p:nvPr/>
        </p:nvSpPr>
        <p:spPr>
          <a:xfrm>
            <a:off x="4244340" y="1604374"/>
            <a:ext cx="411480" cy="414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Examining a Selected Object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" y="1981200"/>
            <a:ext cx="8772754" cy="94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click on object such as clip art or an image the Picture to Format menu appears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41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change the size of graphics by</a:t>
            </a:r>
          </a:p>
          <a:p>
            <a:pPr lvl="1"/>
            <a:r>
              <a:rPr lang="en-US" dirty="0" smtClean="0"/>
              <a:t>drag the sizing handles</a:t>
            </a:r>
          </a:p>
          <a:p>
            <a:pPr lvl="1"/>
            <a:r>
              <a:rPr lang="en-US" dirty="0" smtClean="0"/>
              <a:t>Click on the button in the left corner of the Size section group, </a:t>
            </a:r>
          </a:p>
          <a:p>
            <a:pPr lvl="1"/>
            <a:r>
              <a:rPr lang="en-US" dirty="0" smtClean="0"/>
              <a:t>the Format Picture – Size dialog box opens</a:t>
            </a:r>
          </a:p>
          <a:p>
            <a:r>
              <a:rPr lang="en-US" dirty="0" smtClean="0"/>
              <a:t>To maintain the graphic’s </a:t>
            </a:r>
            <a:r>
              <a:rPr lang="en-US" b="1" dirty="0" smtClean="0"/>
              <a:t>aspect </a:t>
            </a:r>
            <a:r>
              <a:rPr lang="en-US" b="1" dirty="0"/>
              <a:t>ratio </a:t>
            </a:r>
            <a:r>
              <a:rPr lang="en-US" dirty="0" smtClean="0"/>
              <a:t>(The </a:t>
            </a:r>
            <a:r>
              <a:rPr lang="en-US" dirty="0"/>
              <a:t>proportion of an object’s height to its </a:t>
            </a:r>
            <a:r>
              <a:rPr lang="en-US" dirty="0" smtClean="0"/>
              <a:t>width), drag a corner sizing handle to resize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Resizing a Graphic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43600" y="495300"/>
            <a:ext cx="2620811" cy="1906044"/>
            <a:chOff x="5943600" y="495300"/>
            <a:chExt cx="2620811" cy="19060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95300"/>
              <a:ext cx="2620811" cy="1906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8122920" y="1905000"/>
              <a:ext cx="411480" cy="4149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41" y="2514600"/>
            <a:ext cx="4262438" cy="415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76800"/>
          </a:xfrm>
        </p:spPr>
        <p:txBody>
          <a:bodyPr/>
          <a:lstStyle/>
          <a:p>
            <a:r>
              <a:rPr lang="en-US" dirty="0"/>
              <a:t>Word documents can contain much more than text. </a:t>
            </a:r>
            <a:endParaRPr lang="en-US" dirty="0" smtClean="0"/>
          </a:p>
          <a:p>
            <a:r>
              <a:rPr lang="en-US" dirty="0" smtClean="0"/>
              <a:t>Elements </a:t>
            </a:r>
            <a:r>
              <a:rPr lang="en-US" dirty="0"/>
              <a:t>such as </a:t>
            </a:r>
            <a:r>
              <a:rPr lang="en-US" dirty="0" smtClean="0"/>
              <a:t>tables</a:t>
            </a:r>
            <a:r>
              <a:rPr lang="en-US" dirty="0"/>
              <a:t>, illustrations, graphical headlines, and formatted headings can be </a:t>
            </a:r>
            <a:r>
              <a:rPr lang="en-US" dirty="0" smtClean="0"/>
              <a:t>used </a:t>
            </a:r>
            <a:r>
              <a:rPr lang="en-US" dirty="0"/>
              <a:t>to enhance documents.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documents </a:t>
            </a:r>
            <a:r>
              <a:rPr lang="en-US" dirty="0" smtClean="0"/>
              <a:t>are formatted </a:t>
            </a:r>
            <a:r>
              <a:rPr lang="en-US" dirty="0"/>
              <a:t>in multiple columns.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documents have decorative </a:t>
            </a:r>
            <a:r>
              <a:rPr lang="en-US" dirty="0" smtClean="0"/>
              <a:t>borders </a:t>
            </a:r>
            <a:r>
              <a:rPr lang="en-US" dirty="0"/>
              <a:t>around the entire page.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Enhancing a Document</a:t>
            </a:r>
          </a:p>
        </p:txBody>
      </p:sp>
    </p:spTree>
    <p:extLst>
      <p:ext uri="{BB962C8B-B14F-4D97-AF65-F5344CB8AC3E}">
        <p14:creationId xmlns:p14="http://schemas.microsoft.com/office/powerpoint/2010/main" val="27864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495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 want to cut off part of a photo, you can </a:t>
            </a:r>
            <a:r>
              <a:rPr lang="en-US" b="1" dirty="0" smtClean="0"/>
              <a:t>crop </a:t>
            </a:r>
            <a:r>
              <a:rPr lang="en-US" dirty="0" smtClean="0"/>
              <a:t>it.</a:t>
            </a:r>
          </a:p>
          <a:p>
            <a:r>
              <a:rPr lang="en-US" dirty="0" smtClean="0"/>
              <a:t>To crop a picture</a:t>
            </a:r>
          </a:p>
          <a:p>
            <a:pPr lvl="1"/>
            <a:r>
              <a:rPr lang="en-US" dirty="0"/>
              <a:t>Click on the </a:t>
            </a:r>
            <a:r>
              <a:rPr lang="en-US" dirty="0" smtClean="0"/>
              <a:t>Crop button in </a:t>
            </a:r>
            <a:r>
              <a:rPr lang="en-US" dirty="0"/>
              <a:t>the Size section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Point to one of the crop handles around the edge of </a:t>
            </a:r>
            <a:r>
              <a:rPr lang="en-US" dirty="0"/>
              <a:t>the image The pointer changes to </a:t>
            </a:r>
            <a:r>
              <a:rPr lang="en-US" dirty="0" smtClean="0"/>
              <a:t>a T handle</a:t>
            </a:r>
          </a:p>
          <a:p>
            <a:pPr lvl="1"/>
            <a:r>
              <a:rPr lang="en-US" dirty="0" smtClean="0"/>
              <a:t>Drag the T handle to crop the image.</a:t>
            </a:r>
          </a:p>
          <a:p>
            <a:pPr lvl="1"/>
            <a:r>
              <a:rPr lang="en-US" dirty="0" smtClean="0"/>
              <a:t>Click outside of the image area and the image crop will appear.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Cropping a Photo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620811" cy="190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096000" y="685800"/>
            <a:ext cx="6858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52" y="2133600"/>
            <a:ext cx="3779447" cy="243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86200"/>
            <a:ext cx="2524125" cy="21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5029200"/>
            <a:ext cx="2424113" cy="17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2667000"/>
          </a:xfrm>
        </p:spPr>
        <p:txBody>
          <a:bodyPr/>
          <a:lstStyle/>
          <a:p>
            <a:r>
              <a:rPr lang="en-US" dirty="0" smtClean="0"/>
              <a:t>Like text and tables, pictures can have a style applied to them.</a:t>
            </a:r>
          </a:p>
          <a:p>
            <a:r>
              <a:rPr lang="en-US" dirty="0" smtClean="0"/>
              <a:t>To add styles you use the Picture Styles section of the format tab.</a:t>
            </a:r>
          </a:p>
          <a:p>
            <a:r>
              <a:rPr lang="en-US" dirty="0" smtClean="0"/>
              <a:t>There are many style possibilities.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 a Picture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3352800"/>
            <a:ext cx="7267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4838596"/>
            <a:ext cx="8726233" cy="1614020"/>
            <a:chOff x="304800" y="4838596"/>
            <a:chExt cx="8726233" cy="16140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953000"/>
              <a:ext cx="2061972" cy="1499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934712"/>
              <a:ext cx="2084832" cy="1517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928449"/>
              <a:ext cx="1888236" cy="1463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341" y="4838596"/>
              <a:ext cx="2107692" cy="1536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229600" cy="4800600"/>
          </a:xfrm>
        </p:spPr>
        <p:txBody>
          <a:bodyPr/>
          <a:lstStyle/>
          <a:p>
            <a:r>
              <a:rPr lang="en-US" b="1" dirty="0" smtClean="0"/>
              <a:t>WordArt</a:t>
            </a:r>
            <a:r>
              <a:rPr lang="en-US" dirty="0" smtClean="0"/>
              <a:t> is formatted, decorative text that is treated as a graphic object.</a:t>
            </a:r>
            <a:endParaRPr lang="en-US" b="1" dirty="0" smtClean="0"/>
          </a:p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Inserting WordArt</a:t>
            </a:r>
          </a:p>
          <a:p>
            <a:pPr lvl="1"/>
            <a:r>
              <a:rPr lang="en-US" dirty="0" smtClean="0"/>
              <a:t>Formatting WordArt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WordArt</a:t>
            </a:r>
          </a:p>
        </p:txBody>
      </p:sp>
    </p:spTree>
    <p:extLst>
      <p:ext uri="{BB962C8B-B14F-4D97-AF65-F5344CB8AC3E}">
        <p14:creationId xmlns:p14="http://schemas.microsoft.com/office/powerpoint/2010/main" val="18014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229600" cy="1219200"/>
          </a:xfrm>
        </p:spPr>
        <p:txBody>
          <a:bodyPr/>
          <a:lstStyle/>
          <a:p>
            <a:r>
              <a:rPr lang="en-US" dirty="0" smtClean="0"/>
              <a:t>You can create WordArt out of existing text in a document by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WordArt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1981200"/>
            <a:ext cx="6781800" cy="2819400"/>
            <a:chOff x="1143000" y="1981200"/>
            <a:chExt cx="6781800" cy="28194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981200"/>
              <a:ext cx="678180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3352800" y="3352800"/>
              <a:ext cx="685800" cy="40005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2819400"/>
              <a:ext cx="3529939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Selecting the text group</a:t>
              </a:r>
              <a:endParaRPr lang="en-US" sz="2400" b="1" dirty="0"/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6390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68930" y="3052137"/>
            <a:ext cx="352993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Clicking </a:t>
            </a:r>
            <a:r>
              <a:rPr lang="en-US" dirty="0"/>
              <a:t>the WordArt button in the Text group on the Insert tab</a:t>
            </a:r>
          </a:p>
          <a:p>
            <a:r>
              <a:rPr lang="en-US" dirty="0"/>
              <a:t>And  then selecting a WordArt style from the gallery that opens.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477000" y="2209800"/>
            <a:ext cx="5334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2" y="1981200"/>
            <a:ext cx="75628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86800" cy="1524000"/>
          </a:xfrm>
        </p:spPr>
        <p:txBody>
          <a:bodyPr/>
          <a:lstStyle/>
          <a:p>
            <a:r>
              <a:rPr lang="en-US" dirty="0" smtClean="0"/>
              <a:t>The WordArt Styles group on the Drawing Tools Format tab includes four tools that allow you to alter the color, shape, and overall look of WordArt.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Formatting WordArt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455623"/>
            <a:ext cx="266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0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Changing Text Wrap Properties</a:t>
            </a:r>
          </a:p>
          <a:p>
            <a:pPr lvl="1"/>
            <a:r>
              <a:rPr lang="en-US" dirty="0" smtClean="0"/>
              <a:t>Moving Graphics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Wrapping Text Around Graphics</a:t>
            </a:r>
          </a:p>
        </p:txBody>
      </p:sp>
    </p:spTree>
    <p:extLst>
      <p:ext uri="{BB962C8B-B14F-4D97-AF65-F5344CB8AC3E}">
        <p14:creationId xmlns:p14="http://schemas.microsoft.com/office/powerpoint/2010/main" val="34702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76575"/>
            <a:ext cx="88296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To access the text wrap options </a:t>
            </a:r>
          </a:p>
          <a:p>
            <a:pPr lvl="1"/>
            <a:r>
              <a:rPr lang="en-US" dirty="0" smtClean="0"/>
              <a:t>click on the image</a:t>
            </a:r>
          </a:p>
          <a:p>
            <a:pPr lvl="1"/>
            <a:r>
              <a:rPr lang="en-US" dirty="0" smtClean="0"/>
              <a:t>Select the Wrap Text button </a:t>
            </a:r>
          </a:p>
          <a:p>
            <a:pPr lvl="1"/>
            <a:r>
              <a:rPr lang="en-US" dirty="0" smtClean="0"/>
              <a:t>and select either inline or one of the nine text wrapping options. </a:t>
            </a:r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pPr lvl="2"/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Wrapping Text Around Graphics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7600" y="3581400"/>
            <a:ext cx="381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4191000"/>
            <a:ext cx="1295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2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229600" cy="1676400"/>
          </a:xfrm>
        </p:spPr>
        <p:txBody>
          <a:bodyPr/>
          <a:lstStyle/>
          <a:p>
            <a:r>
              <a:rPr lang="en-US" sz="3200" dirty="0" smtClean="0"/>
              <a:t>Graphic objects within a document can be i</a:t>
            </a:r>
            <a:r>
              <a:rPr lang="en-US" sz="2800" b="1" dirty="0" smtClean="0"/>
              <a:t>nline - </a:t>
            </a:r>
            <a:r>
              <a:rPr lang="en-US" sz="2800" dirty="0" smtClean="0"/>
              <a:t>positioned in a line of text and moves along with the text</a:t>
            </a:r>
          </a:p>
          <a:p>
            <a:pPr lvl="2"/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Wrapping Text Around Graphics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514600"/>
            <a:ext cx="72294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610600" cy="40386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/>
              <a:t>floating </a:t>
            </a:r>
            <a:r>
              <a:rPr lang="en-US" sz="3200" dirty="0" smtClean="0"/>
              <a:t>positioned anywhere in a document.</a:t>
            </a:r>
          </a:p>
          <a:p>
            <a:pPr lvl="1"/>
            <a:r>
              <a:rPr lang="en-US" sz="2800" dirty="0" smtClean="0"/>
              <a:t>Square—Text flows </a:t>
            </a:r>
            <a:r>
              <a:rPr lang="en-US" sz="2800" dirty="0"/>
              <a:t>around the straight edges of </a:t>
            </a:r>
            <a:r>
              <a:rPr lang="en-US" sz="2800" dirty="0" smtClean="0"/>
              <a:t>an </a:t>
            </a:r>
            <a:r>
              <a:rPr lang="en-US" sz="2800" dirty="0"/>
              <a:t>object’s border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Tight—Text flows </a:t>
            </a:r>
            <a:r>
              <a:rPr lang="en-US" sz="2800" dirty="0"/>
              <a:t>around the contours of the </a:t>
            </a:r>
            <a:r>
              <a:rPr lang="en-US" sz="2800" dirty="0" smtClean="0"/>
              <a:t>object </a:t>
            </a:r>
            <a:r>
              <a:rPr lang="en-US" sz="2800" dirty="0"/>
              <a:t>itself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Through—Text flows </a:t>
            </a:r>
            <a:r>
              <a:rPr lang="en-US" sz="2800" dirty="0"/>
              <a:t>around the contours of the </a:t>
            </a:r>
            <a:r>
              <a:rPr lang="en-US" sz="2800" dirty="0" smtClean="0"/>
              <a:t>object </a:t>
            </a:r>
            <a:r>
              <a:rPr lang="en-US" sz="2800" dirty="0"/>
              <a:t>itself and also </a:t>
            </a:r>
            <a:r>
              <a:rPr lang="en-US" sz="2800" dirty="0" smtClean="0"/>
              <a:t>fills </a:t>
            </a:r>
            <a:r>
              <a:rPr lang="en-US" sz="2800" dirty="0"/>
              <a:t>any open spaces in the </a:t>
            </a:r>
            <a:r>
              <a:rPr lang="en-US" sz="2800" dirty="0" smtClean="0"/>
              <a:t>graphic.</a:t>
            </a:r>
          </a:p>
          <a:p>
            <a:pPr lvl="1"/>
            <a:r>
              <a:rPr lang="en-US" sz="2800" dirty="0" smtClean="0"/>
              <a:t>Top </a:t>
            </a:r>
            <a:r>
              <a:rPr lang="en-US" sz="2800" dirty="0"/>
              <a:t>and Bottom—Text stops at the top border of </a:t>
            </a:r>
            <a:r>
              <a:rPr lang="en-US" sz="2800" dirty="0" smtClean="0"/>
              <a:t>an </a:t>
            </a:r>
            <a:r>
              <a:rPr lang="en-US" sz="2800" dirty="0"/>
              <a:t>object and resumes below the bottom border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Behind </a:t>
            </a:r>
            <a:r>
              <a:rPr lang="en-US" sz="2800" dirty="0"/>
              <a:t>Text—Text </a:t>
            </a:r>
            <a:r>
              <a:rPr lang="en-US" sz="2800" dirty="0" smtClean="0"/>
              <a:t>flows </a:t>
            </a:r>
            <a:r>
              <a:rPr lang="en-US" sz="2800" dirty="0"/>
              <a:t>over the graphic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In </a:t>
            </a:r>
            <a:r>
              <a:rPr lang="en-US" sz="2800" dirty="0"/>
              <a:t>Front of Text—Text </a:t>
            </a:r>
            <a:r>
              <a:rPr lang="en-US" sz="2800" dirty="0" smtClean="0"/>
              <a:t>flows </a:t>
            </a:r>
            <a:r>
              <a:rPr lang="en-US" sz="2800" dirty="0"/>
              <a:t>behind the graphic.</a:t>
            </a:r>
            <a:endParaRPr lang="en-US" sz="2800" dirty="0" smtClean="0"/>
          </a:p>
          <a:p>
            <a:pPr lvl="2"/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Wrapping Text Around Graphics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876800"/>
            <a:ext cx="68961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876800"/>
            <a:ext cx="68389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873719"/>
            <a:ext cx="68516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743450"/>
            <a:ext cx="66865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5350" y="4743450"/>
            <a:ext cx="6896100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7" y="4978400"/>
            <a:ext cx="67437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7" y="4987925"/>
            <a:ext cx="672465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4800600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floating </a:t>
            </a:r>
            <a:r>
              <a:rPr lang="en-US" dirty="0"/>
              <a:t>graphics are attached, or anchored, </a:t>
            </a:r>
            <a:r>
              <a:rPr lang="en-US" dirty="0" smtClean="0"/>
              <a:t>to a </a:t>
            </a:r>
            <a:r>
              <a:rPr lang="en-US" dirty="0"/>
              <a:t>paragraph.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move the paragraph to which </a:t>
            </a:r>
            <a:r>
              <a:rPr lang="en-US" dirty="0" smtClean="0"/>
              <a:t>a floating </a:t>
            </a:r>
            <a:r>
              <a:rPr lang="en-US" dirty="0"/>
              <a:t>graphic is anchored, the graphic will also </a:t>
            </a:r>
            <a:r>
              <a:rPr lang="en-US" dirty="0" smtClean="0"/>
              <a:t>move.</a:t>
            </a:r>
          </a:p>
          <a:p>
            <a:r>
              <a:rPr lang="en-US" dirty="0" smtClean="0"/>
              <a:t>To move a graphic, you drag it to its new position.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Anchors</a:t>
            </a:r>
          </a:p>
        </p:txBody>
      </p:sp>
    </p:spTree>
    <p:extLst>
      <p:ext uri="{BB962C8B-B14F-4D97-AF65-F5344CB8AC3E}">
        <p14:creationId xmlns:p14="http://schemas.microsoft.com/office/powerpoint/2010/main" val="19129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table</a:t>
            </a:r>
            <a:r>
              <a:rPr lang="en-US" dirty="0" smtClean="0"/>
              <a:t> is a grid of horizontal rows and vertical columns.</a:t>
            </a:r>
          </a:p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Creating a Table</a:t>
            </a:r>
          </a:p>
          <a:p>
            <a:pPr lvl="1"/>
            <a:r>
              <a:rPr lang="en-US" dirty="0" smtClean="0"/>
              <a:t>Entering Data in a Table</a:t>
            </a:r>
          </a:p>
          <a:p>
            <a:pPr lvl="1"/>
            <a:r>
              <a:rPr lang="en-US" dirty="0" smtClean="0"/>
              <a:t>Selecting Parts of a Table</a:t>
            </a:r>
          </a:p>
          <a:p>
            <a:pPr lvl="1"/>
            <a:r>
              <a:rPr lang="en-US" dirty="0" smtClean="0"/>
              <a:t>Inserting a Row or Column</a:t>
            </a:r>
          </a:p>
          <a:p>
            <a:pPr lvl="1"/>
            <a:r>
              <a:rPr lang="en-US" dirty="0" smtClean="0"/>
              <a:t>Deleting a Row or Column</a:t>
            </a:r>
          </a:p>
          <a:p>
            <a:pPr lvl="1"/>
            <a:r>
              <a:rPr lang="en-US" dirty="0" smtClean="0"/>
              <a:t>Changing Column Widths</a:t>
            </a:r>
          </a:p>
          <a:p>
            <a:pPr lvl="1"/>
            <a:r>
              <a:rPr lang="en-US" dirty="0" smtClean="0"/>
              <a:t>Formatting Tables with Table Styles</a:t>
            </a:r>
          </a:p>
          <a:p>
            <a:pPr lvl="1"/>
            <a:r>
              <a:rPr lang="en-US" dirty="0" smtClean="0"/>
              <a:t>Aligning Tables and Text in Tables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Organizing Information in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1534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Creating Columns</a:t>
            </a:r>
          </a:p>
          <a:p>
            <a:pPr lvl="1"/>
            <a:r>
              <a:rPr lang="en-US" dirty="0" smtClean="0"/>
              <a:t>Balancing Columns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Working with Columns</a:t>
            </a:r>
          </a:p>
        </p:txBody>
      </p:sp>
    </p:spTree>
    <p:extLst>
      <p:ext uri="{BB962C8B-B14F-4D97-AF65-F5344CB8AC3E}">
        <p14:creationId xmlns:p14="http://schemas.microsoft.com/office/powerpoint/2010/main" val="35137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Columns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9709"/>
            <a:ext cx="7909560" cy="569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47800" y="1752600"/>
            <a:ext cx="2362200" cy="1255931"/>
            <a:chOff x="1524000" y="1524000"/>
            <a:chExt cx="2362200" cy="1255931"/>
          </a:xfrm>
        </p:grpSpPr>
        <p:sp>
          <p:nvSpPr>
            <p:cNvPr id="3" name="TextBox 2"/>
            <p:cNvSpPr txBox="1"/>
            <p:nvPr/>
          </p:nvSpPr>
          <p:spPr>
            <a:xfrm>
              <a:off x="1524000" y="2133600"/>
              <a:ext cx="2362200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Start by click on the Columns Button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705100" y="1524000"/>
              <a:ext cx="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9709"/>
            <a:ext cx="84391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276600" y="1972270"/>
            <a:ext cx="3810000" cy="923330"/>
            <a:chOff x="762000" y="2133600"/>
            <a:chExt cx="3810000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1524000" y="2133600"/>
              <a:ext cx="3048000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the list that appears select the number of columns you want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762000" y="2595265"/>
              <a:ext cx="75565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7" y="852044"/>
            <a:ext cx="8024813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4800600"/>
          </a:xfrm>
        </p:spPr>
        <p:txBody>
          <a:bodyPr/>
          <a:lstStyle/>
          <a:p>
            <a:r>
              <a:rPr lang="en-US" dirty="0" smtClean="0"/>
              <a:t>You can format an entire document or only a section of a document in columns. </a:t>
            </a:r>
          </a:p>
          <a:p>
            <a:r>
              <a:rPr lang="en-US" dirty="0"/>
              <a:t>Balancing columns—that is, making the columns on pages in a section the same length—creates a professional-looking document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Columns</a:t>
            </a:r>
          </a:p>
        </p:txBody>
      </p:sp>
    </p:spTree>
    <p:extLst>
      <p:ext uri="{BB962C8B-B14F-4D97-AF65-F5344CB8AC3E}">
        <p14:creationId xmlns:p14="http://schemas.microsoft.com/office/powerpoint/2010/main" val="25100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4800600"/>
          </a:xfrm>
        </p:spPr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Creating Quick Parts</a:t>
            </a:r>
          </a:p>
          <a:p>
            <a:pPr lvl="1"/>
            <a:r>
              <a:rPr lang="en-US" dirty="0" smtClean="0"/>
              <a:t>Inserting Quick Parts</a:t>
            </a:r>
          </a:p>
          <a:p>
            <a:pPr lvl="1"/>
            <a:r>
              <a:rPr lang="en-US" dirty="0" smtClean="0"/>
              <a:t>Managing Building Blocks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Working with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1993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153400" cy="4800600"/>
          </a:xfrm>
        </p:spPr>
        <p:txBody>
          <a:bodyPr/>
          <a:lstStyle/>
          <a:p>
            <a:r>
              <a:rPr lang="en-US" dirty="0" smtClean="0"/>
              <a:t>Building </a:t>
            </a:r>
            <a:r>
              <a:rPr lang="en-US" dirty="0"/>
              <a:t>block A part of a </a:t>
            </a:r>
            <a:r>
              <a:rPr lang="en-US" dirty="0" smtClean="0"/>
              <a:t>document </a:t>
            </a:r>
            <a:r>
              <a:rPr lang="en-US" dirty="0"/>
              <a:t>that is stored and </a:t>
            </a:r>
            <a:r>
              <a:rPr lang="en-US" dirty="0" smtClean="0"/>
              <a:t>reused</a:t>
            </a:r>
          </a:p>
          <a:p>
            <a:r>
              <a:rPr lang="en-US" dirty="0"/>
              <a:t>Quick Part </a:t>
            </a:r>
            <a:r>
              <a:rPr lang="en-US" dirty="0" smtClean="0"/>
              <a:t>is a building </a:t>
            </a:r>
            <a:r>
              <a:rPr lang="en-US" dirty="0"/>
              <a:t>block stored in the </a:t>
            </a:r>
            <a:r>
              <a:rPr lang="en-US" dirty="0" smtClean="0"/>
              <a:t>Quick </a:t>
            </a:r>
            <a:r>
              <a:rPr lang="en-US" dirty="0"/>
              <a:t>Parts gallery.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Building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Quick Parts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3048000"/>
          </a:xfrm>
        </p:spPr>
        <p:txBody>
          <a:bodyPr/>
          <a:lstStyle/>
          <a:p>
            <a:r>
              <a:rPr lang="en-US" dirty="0"/>
              <a:t>To create a Quick </a:t>
            </a:r>
            <a:r>
              <a:rPr lang="en-US" dirty="0" smtClean="0"/>
              <a:t>Part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formatted </a:t>
            </a:r>
            <a:r>
              <a:rPr lang="en-US" dirty="0" smtClean="0"/>
              <a:t>text you </a:t>
            </a:r>
            <a:r>
              <a:rPr lang="en-US" dirty="0"/>
              <a:t>want to </a:t>
            </a:r>
            <a:r>
              <a:rPr lang="en-US" dirty="0" smtClean="0"/>
              <a:t>save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Quick Parts button in the </a:t>
            </a:r>
            <a:r>
              <a:rPr lang="en-US" dirty="0" smtClean="0"/>
              <a:t>Text </a:t>
            </a:r>
            <a:r>
              <a:rPr lang="en-US" dirty="0"/>
              <a:t>group on the Insert </a:t>
            </a:r>
            <a:r>
              <a:rPr lang="en-US" dirty="0" smtClean="0"/>
              <a:t>tab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Save </a:t>
            </a:r>
            <a:r>
              <a:rPr lang="en-US" dirty="0" smtClean="0"/>
              <a:t>Selection </a:t>
            </a:r>
            <a:r>
              <a:rPr lang="en-US" dirty="0"/>
              <a:t>to Quick Part Gallery. In the Create New Building </a:t>
            </a:r>
            <a:r>
              <a:rPr lang="en-US" dirty="0" smtClean="0"/>
              <a:t>Block </a:t>
            </a:r>
            <a:r>
              <a:rPr lang="en-US" dirty="0"/>
              <a:t>dialog box that opens, you can type the name of </a:t>
            </a:r>
            <a:r>
              <a:rPr lang="en-US" dirty="0" smtClean="0"/>
              <a:t>the </a:t>
            </a:r>
            <a:r>
              <a:rPr lang="en-US" dirty="0"/>
              <a:t>Quick Part.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6" y="4038600"/>
            <a:ext cx="88011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12" y="3890168"/>
            <a:ext cx="3595688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2362200"/>
          </a:xfrm>
        </p:spPr>
        <p:txBody>
          <a:bodyPr/>
          <a:lstStyle/>
          <a:p>
            <a:r>
              <a:rPr lang="en-US" dirty="0" smtClean="0"/>
              <a:t>Once you’ve created a Quick Part, you can insert it in documents. To do this</a:t>
            </a:r>
          </a:p>
          <a:p>
            <a:pPr lvl="1"/>
            <a:r>
              <a:rPr lang="en-US" dirty="0" smtClean="0"/>
              <a:t>Select the Insertion point for the quick part.</a:t>
            </a:r>
          </a:p>
          <a:p>
            <a:pPr lvl="1"/>
            <a:r>
              <a:rPr lang="en-US" dirty="0" smtClean="0"/>
              <a:t>Click on the Quick Part button</a:t>
            </a:r>
          </a:p>
          <a:p>
            <a:pPr lvl="1"/>
            <a:r>
              <a:rPr lang="en-US" dirty="0" smtClean="0"/>
              <a:t>Select the Quick Part form the list.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Inserting Quick Parts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200400"/>
            <a:ext cx="677545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4114800"/>
            <a:ext cx="2244725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3429000"/>
            <a:ext cx="533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6" y="3214577"/>
            <a:ext cx="73914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2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1524000"/>
          </a:xfrm>
        </p:spPr>
        <p:txBody>
          <a:bodyPr/>
          <a:lstStyle/>
          <a:p>
            <a:r>
              <a:rPr lang="en-US" dirty="0" smtClean="0"/>
              <a:t>The Building Blocks Organizer dialog box lists all of the building blocks in the global Building Blocks template and in the current template.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Managing Building Blocks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445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0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Table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343900" cy="470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600200" y="1143000"/>
            <a:ext cx="2461454" cy="646331"/>
            <a:chOff x="4876800" y="212994"/>
            <a:chExt cx="2461454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5486400" y="212994"/>
              <a:ext cx="1851854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Table Button on </a:t>
              </a:r>
            </a:p>
            <a:p>
              <a:r>
                <a:rPr lang="en-US" dirty="0" smtClean="0"/>
                <a:t>Insert Menu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8" idx="1"/>
            </p:cNvCxnSpPr>
            <p:nvPr/>
          </p:nvCxnSpPr>
          <p:spPr>
            <a:xfrm flipH="1" flipV="1">
              <a:off x="4876800" y="536159"/>
              <a:ext cx="60960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8600" y="1596664"/>
            <a:ext cx="1051333" cy="646331"/>
            <a:chOff x="5486400" y="212994"/>
            <a:chExt cx="1051333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5486400" y="212994"/>
              <a:ext cx="800284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Table </a:t>
              </a:r>
            </a:p>
            <a:p>
              <a:r>
                <a:rPr lang="en-US" dirty="0" smtClean="0"/>
                <a:t>Size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241820" y="540511"/>
              <a:ext cx="295913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606990" y="2133600"/>
            <a:ext cx="3076942" cy="646331"/>
            <a:chOff x="4876800" y="212994"/>
            <a:chExt cx="3076942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5486400" y="212994"/>
              <a:ext cx="2467342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Selected cells indicate</a:t>
              </a:r>
            </a:p>
            <a:p>
              <a:r>
                <a:rPr lang="en-US" dirty="0" smtClean="0"/>
                <a:t>the table structure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4876800" y="536160"/>
              <a:ext cx="609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581400" y="3421380"/>
            <a:ext cx="2672526" cy="1255931"/>
            <a:chOff x="5486400" y="212994"/>
            <a:chExt cx="2672526" cy="1255931"/>
          </a:xfrm>
        </p:grpSpPr>
        <p:sp>
          <p:nvSpPr>
            <p:cNvPr id="28" name="TextBox 27"/>
            <p:cNvSpPr txBox="1"/>
            <p:nvPr/>
          </p:nvSpPr>
          <p:spPr>
            <a:xfrm>
              <a:off x="5486400" y="212994"/>
              <a:ext cx="267252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Live preview of the table</a:t>
              </a:r>
            </a:p>
            <a:p>
              <a:r>
                <a:rPr lang="en-US" dirty="0" smtClean="0"/>
                <a:t>in the document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822663" y="859325"/>
              <a:ext cx="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3429000"/>
          </a:xfrm>
        </p:spPr>
        <p:txBody>
          <a:bodyPr>
            <a:normAutofit/>
          </a:bodyPr>
          <a:lstStyle/>
          <a:p>
            <a:r>
              <a:rPr lang="en-US" dirty="0"/>
              <a:t>Tables are organized into </a:t>
            </a:r>
            <a:endParaRPr lang="en-US" dirty="0" smtClean="0"/>
          </a:p>
          <a:p>
            <a:pPr lvl="1"/>
            <a:r>
              <a:rPr lang="en-US" dirty="0" smtClean="0"/>
              <a:t>columns 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rows.</a:t>
            </a:r>
          </a:p>
          <a:p>
            <a:r>
              <a:rPr lang="en-US" dirty="0" smtClean="0"/>
              <a:t>The box at the intersection of a column and a row is a </a:t>
            </a:r>
            <a:r>
              <a:rPr lang="en-US" b="1" dirty="0" smtClean="0"/>
              <a:t>cell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row at the top of the table that contains names is called the </a:t>
            </a:r>
            <a:r>
              <a:rPr lang="en-US" b="1" dirty="0" smtClean="0"/>
              <a:t>header row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5" y="4953000"/>
            <a:ext cx="8429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5" y="4964317"/>
            <a:ext cx="84296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0" y="4953000"/>
            <a:ext cx="8420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5" y="4969079"/>
            <a:ext cx="84105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3" y="4983367"/>
            <a:ext cx="84105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Quick Table</a:t>
            </a:r>
            <a:r>
              <a:rPr lang="en-US" dirty="0" smtClean="0"/>
              <a:t> is a table template with sample text and formatting.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Table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30" y="1828800"/>
            <a:ext cx="5790565" cy="49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153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enter data in a table, simply move the insertion point to a cell and type.</a:t>
            </a:r>
          </a:p>
          <a:p>
            <a:r>
              <a:rPr lang="en-US" dirty="0" smtClean="0"/>
              <a:t>You can move the insertion point to a cell by clicking in that cell or use the keyboard to move the insertion point between cells.</a:t>
            </a:r>
          </a:p>
          <a:p>
            <a:r>
              <a:rPr lang="en-US" dirty="0" smtClean="0"/>
              <a:t>To move to the next cell to the right, press the Tab key.</a:t>
            </a:r>
          </a:p>
          <a:p>
            <a:r>
              <a:rPr lang="en-US" dirty="0" smtClean="0"/>
              <a:t>To move to the next cell to the left, press the </a:t>
            </a:r>
            <a:r>
              <a:rPr lang="en-US" dirty="0" err="1" smtClean="0"/>
              <a:t>Shift+Tab</a:t>
            </a:r>
            <a:r>
              <a:rPr lang="en-US" dirty="0" smtClean="0"/>
              <a:t> keys or the arrow keys. </a:t>
            </a:r>
          </a:p>
          <a:p>
            <a:r>
              <a:rPr lang="en-US" dirty="0" smtClean="0"/>
              <a:t>A </a:t>
            </a:r>
            <a:r>
              <a:rPr lang="en-US" dirty="0"/>
              <a:t>new </a:t>
            </a:r>
            <a:r>
              <a:rPr lang="en-US" dirty="0" smtClean="0"/>
              <a:t>row will appears </a:t>
            </a:r>
            <a:r>
              <a:rPr lang="en-US" dirty="0"/>
              <a:t>at the </a:t>
            </a:r>
            <a:r>
              <a:rPr lang="en-US" dirty="0" smtClean="0"/>
              <a:t>bottom </a:t>
            </a:r>
            <a:r>
              <a:rPr lang="en-US" dirty="0"/>
              <a:t>of your table, </a:t>
            </a:r>
            <a:r>
              <a:rPr lang="en-US" dirty="0" smtClean="0"/>
              <a:t>if you pressed the Tab key </a:t>
            </a:r>
            <a:r>
              <a:rPr lang="en-US" dirty="0"/>
              <a:t>when the insertion </a:t>
            </a:r>
            <a:r>
              <a:rPr lang="en-US" dirty="0" smtClean="0"/>
              <a:t>point </a:t>
            </a:r>
            <a:r>
              <a:rPr lang="en-US" dirty="0"/>
              <a:t>was in the last </a:t>
            </a:r>
            <a:r>
              <a:rPr lang="en-US" dirty="0" smtClean="0"/>
              <a:t>cell </a:t>
            </a:r>
            <a:r>
              <a:rPr lang="en-US" dirty="0"/>
              <a:t>in the table. </a:t>
            </a:r>
            <a:endParaRPr lang="en-US" dirty="0" smtClean="0"/>
          </a:p>
          <a:p>
            <a:r>
              <a:rPr lang="en-US" dirty="0" smtClean="0"/>
              <a:t>To remove that unwanted row go to the Quick </a:t>
            </a:r>
            <a:r>
              <a:rPr lang="en-US" dirty="0"/>
              <a:t>Access Toolbar, </a:t>
            </a:r>
            <a:r>
              <a:rPr lang="en-US" dirty="0" smtClean="0"/>
              <a:t>click </a:t>
            </a:r>
            <a:r>
              <a:rPr lang="en-US" dirty="0"/>
              <a:t>the Undo button </a:t>
            </a:r>
            <a:r>
              <a:rPr lang="en-US" dirty="0" smtClean="0"/>
              <a:t> </a:t>
            </a:r>
            <a:r>
              <a:rPr lang="en-US" dirty="0"/>
              <a:t>to remove the extra </a:t>
            </a:r>
            <a:r>
              <a:rPr lang="en-US" dirty="0" smtClean="0"/>
              <a:t>row </a:t>
            </a:r>
            <a:r>
              <a:rPr lang="en-US" dirty="0"/>
              <a:t>from the table.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Entering Data in a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153400" cy="4800600"/>
          </a:xfrm>
        </p:spPr>
        <p:txBody>
          <a:bodyPr/>
          <a:lstStyle/>
          <a:p>
            <a:r>
              <a:rPr lang="en-US" dirty="0" smtClean="0"/>
              <a:t>You can select a cell, a row or column, multiple rows or columns, or the entire cell.</a:t>
            </a:r>
          </a:p>
          <a:p>
            <a:r>
              <a:rPr lang="en-US" dirty="0" smtClean="0"/>
              <a:t>To select parts of a table from the Ribbon, with the insertion point positioned in a cell, click the Select button in the Table group on the Table Tools Layout tab, and then click the appropriate command.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12: Enhancing a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Selecting Parts of a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2321</Words>
  <Application>Microsoft Office PowerPoint</Application>
  <PresentationFormat>On-screen Show (4:3)</PresentationFormat>
  <Paragraphs>311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1_Office Theme</vt:lpstr>
      <vt:lpstr>Clarity</vt:lpstr>
      <vt:lpstr>Chapter 12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Formatting a Section Differently from the Rest of the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98</cp:revision>
  <dcterms:created xsi:type="dcterms:W3CDTF">2010-12-23T20:21:07Z</dcterms:created>
  <dcterms:modified xsi:type="dcterms:W3CDTF">2012-08-26T21:10:32Z</dcterms:modified>
</cp:coreProperties>
</file>